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gent" charset="1" panose="00000500000000000000"/>
      <p:regular r:id="rId12"/>
    </p:embeddedFont>
    <p:embeddedFont>
      <p:font typeface="Argent Bold" charset="1" panose="00000800000000000000"/>
      <p:regular r:id="rId13"/>
    </p:embeddedFont>
    <p:embeddedFont>
      <p:font typeface="Argent Italics" charset="1" panose="00000500000000000000"/>
      <p:regular r:id="rId14"/>
    </p:embeddedFont>
    <p:embeddedFont>
      <p:font typeface="Argent Bold Italics"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3277" y="-581893"/>
            <a:ext cx="11818622" cy="11818622"/>
          </a:xfrm>
          <a:prstGeom prst="rect">
            <a:avLst/>
          </a:prstGeom>
        </p:spPr>
      </p:pic>
      <p:pic>
        <p:nvPicPr>
          <p:cNvPr name="Picture 3" id="3"/>
          <p:cNvPicPr>
            <a:picLocks noChangeAspect="true"/>
          </p:cNvPicPr>
          <p:nvPr/>
        </p:nvPicPr>
        <p:blipFill>
          <a:blip r:embed="rId4"/>
          <a:srcRect l="1320" t="0" r="1320" b="1027"/>
          <a:stretch>
            <a:fillRect/>
          </a:stretch>
        </p:blipFill>
        <p:spPr>
          <a:xfrm flipH="false" flipV="false" rot="0">
            <a:off x="-178894" y="-190500"/>
            <a:ext cx="4759670" cy="8563894"/>
          </a:xfrm>
          <a:prstGeom prst="rect">
            <a:avLst/>
          </a:prstGeom>
        </p:spPr>
      </p:pic>
      <p:pic>
        <p:nvPicPr>
          <p:cNvPr name="Picture 4" id="4"/>
          <p:cNvPicPr>
            <a:picLocks noChangeAspect="true"/>
          </p:cNvPicPr>
          <p:nvPr/>
        </p:nvPicPr>
        <p:blipFill>
          <a:blip r:embed="rId5"/>
          <a:srcRect l="0" t="31919" r="0" b="31919"/>
          <a:stretch>
            <a:fillRect/>
          </a:stretch>
        </p:blipFill>
        <p:spPr>
          <a:xfrm flipH="false" flipV="false" rot="0">
            <a:off x="6985000" y="7894283"/>
            <a:ext cx="4800600" cy="3086100"/>
          </a:xfrm>
          <a:prstGeom prst="rect">
            <a:avLst/>
          </a:prstGeom>
        </p:spPr>
      </p:pic>
      <p:sp>
        <p:nvSpPr>
          <p:cNvPr name="TextBox 5" id="5"/>
          <p:cNvSpPr txBox="true"/>
          <p:nvPr/>
        </p:nvSpPr>
        <p:spPr>
          <a:xfrm rot="0">
            <a:off x="13261624" y="5758883"/>
            <a:ext cx="5671846" cy="5065333"/>
          </a:xfrm>
          <a:prstGeom prst="rect">
            <a:avLst/>
          </a:prstGeom>
        </p:spPr>
        <p:txBody>
          <a:bodyPr anchor="t" rtlCol="false" tIns="0" lIns="0" bIns="0" rIns="0">
            <a:spAutoFit/>
          </a:bodyPr>
          <a:lstStyle/>
          <a:p>
            <a:pP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a:t>
            </a:r>
          </a:p>
        </p:txBody>
      </p:sp>
      <p:sp>
        <p:nvSpPr>
          <p:cNvPr name="AutoShape 6" id="6"/>
          <p:cNvSpPr/>
          <p:nvPr/>
        </p:nvSpPr>
        <p:spPr>
          <a:xfrm rot="0">
            <a:off x="795244" y="602335"/>
            <a:ext cx="16730795" cy="8930636"/>
          </a:xfrm>
          <a:prstGeom prst="rect">
            <a:avLst/>
          </a:prstGeom>
          <a:solidFill>
            <a:srgbClr val="5CE1E6"/>
          </a:solidFill>
        </p:spPr>
      </p:sp>
      <p:sp>
        <p:nvSpPr>
          <p:cNvPr name="TextBox 7" id="7"/>
          <p:cNvSpPr txBox="true"/>
          <p:nvPr/>
        </p:nvSpPr>
        <p:spPr>
          <a:xfrm rot="0">
            <a:off x="11180950" y="1057275"/>
            <a:ext cx="6078350" cy="391541"/>
          </a:xfrm>
          <a:prstGeom prst="rect">
            <a:avLst/>
          </a:prstGeom>
        </p:spPr>
        <p:txBody>
          <a:bodyPr anchor="t" rtlCol="false" tIns="0" lIns="0" bIns="0" rIns="0">
            <a:spAutoFit/>
          </a:bodyPr>
          <a:lstStyle/>
          <a:p>
            <a:pPr algn="r">
              <a:lnSpc>
                <a:spcPts val="3052"/>
              </a:lnSpc>
            </a:pPr>
            <a:r>
              <a:rPr lang="en-US" sz="2800" spc="280">
                <a:solidFill>
                  <a:srgbClr val="52DDD4"/>
                </a:solidFill>
                <a:latin typeface="Montserrat Classic"/>
              </a:rPr>
              <a:t>STUDIO FOTO PIXELAST</a:t>
            </a:r>
          </a:p>
        </p:txBody>
      </p:sp>
      <p:sp>
        <p:nvSpPr>
          <p:cNvPr name="TextBox 8" id="8"/>
          <p:cNvSpPr txBox="true"/>
          <p:nvPr/>
        </p:nvSpPr>
        <p:spPr>
          <a:xfrm rot="0">
            <a:off x="2898358" y="1591691"/>
            <a:ext cx="11152927" cy="703987"/>
          </a:xfrm>
          <a:prstGeom prst="rect">
            <a:avLst/>
          </a:prstGeom>
        </p:spPr>
        <p:txBody>
          <a:bodyPr anchor="t" rtlCol="false" tIns="0" lIns="0" bIns="0" rIns="0">
            <a:spAutoFit/>
          </a:bodyPr>
          <a:lstStyle/>
          <a:p>
            <a:pPr algn="ctr">
              <a:lnSpc>
                <a:spcPts val="5152"/>
              </a:lnSpc>
            </a:pPr>
            <a:r>
              <a:rPr lang="en-US" sz="5600" spc="56">
                <a:solidFill>
                  <a:srgbClr val="371A9F"/>
                </a:solidFill>
                <a:latin typeface="Montserrat Classic Bold"/>
              </a:rPr>
              <a:t>UJI BEDA ( UJI T )</a:t>
            </a:r>
          </a:p>
        </p:txBody>
      </p:sp>
      <p:sp>
        <p:nvSpPr>
          <p:cNvPr name="AutoShape 9" id="9"/>
          <p:cNvSpPr/>
          <p:nvPr/>
        </p:nvSpPr>
        <p:spPr>
          <a:xfrm rot="0">
            <a:off x="269240" y="9061625"/>
            <a:ext cx="2387709" cy="565954"/>
          </a:xfrm>
          <a:prstGeom prst="rect">
            <a:avLst/>
          </a:prstGeom>
          <a:solidFill>
            <a:srgbClr val="52DDD4"/>
          </a:solidFill>
        </p:spPr>
      </p:sp>
      <p:sp>
        <p:nvSpPr>
          <p:cNvPr name="TextBox 10" id="10"/>
          <p:cNvSpPr txBox="true"/>
          <p:nvPr/>
        </p:nvSpPr>
        <p:spPr>
          <a:xfrm rot="0">
            <a:off x="2348237" y="2746967"/>
            <a:ext cx="12662806" cy="5435032"/>
          </a:xfrm>
          <a:prstGeom prst="rect">
            <a:avLst/>
          </a:prstGeom>
        </p:spPr>
        <p:txBody>
          <a:bodyPr anchor="t" rtlCol="false" tIns="0" lIns="0" bIns="0" rIns="0">
            <a:spAutoFit/>
          </a:bodyPr>
          <a:lstStyle/>
          <a:p>
            <a:pPr>
              <a:lnSpc>
                <a:spcPts val="4807"/>
              </a:lnSpc>
            </a:pPr>
            <a:r>
              <a:rPr lang="en-US" sz="3973" spc="397">
                <a:solidFill>
                  <a:srgbClr val="000000"/>
                </a:solidFill>
                <a:latin typeface="Montserrat Classic"/>
              </a:rPr>
              <a:t>APA YANG DIMAKSUDKAN DENGAN UJI-T? </a:t>
            </a:r>
          </a:p>
          <a:p>
            <a:pPr>
              <a:lnSpc>
                <a:spcPts val="4807"/>
              </a:lnSpc>
            </a:pPr>
          </a:p>
          <a:p>
            <a:pPr>
              <a:lnSpc>
                <a:spcPts val="4807"/>
              </a:lnSpc>
            </a:pPr>
            <a:r>
              <a:rPr lang="en-US" sz="3973" spc="397">
                <a:solidFill>
                  <a:srgbClr val="000000"/>
                </a:solidFill>
                <a:latin typeface="Montserrat Classic"/>
              </a:rPr>
              <a:t>DALAM PENELITIAN KUANTITATIF</a:t>
            </a:r>
          </a:p>
          <a:p>
            <a:pPr>
              <a:lnSpc>
                <a:spcPts val="4807"/>
              </a:lnSpc>
            </a:pPr>
            <a:r>
              <a:rPr lang="en-US" sz="3973" spc="397">
                <a:solidFill>
                  <a:srgbClr val="000000"/>
                </a:solidFill>
                <a:latin typeface="Montserrat Classic"/>
              </a:rPr>
              <a:t>UJI-T ADALAH METODE STATISTIK YANG YANG DIGUNAKAN UNTUK MENGUJI APAKAH TERDAPAT PERBEDAAN SIGNIFIKAN ANTARA DUA KELOMPOK ATAU POPULASI</a:t>
            </a:r>
          </a:p>
          <a:p>
            <a:pPr>
              <a:lnSpc>
                <a:spcPts val="480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A258"/>
        </a:solidFill>
      </p:bgPr>
    </p:bg>
    <p:spTree>
      <p:nvGrpSpPr>
        <p:cNvPr id="1" name=""/>
        <p:cNvGrpSpPr/>
        <p:nvPr/>
      </p:nvGrpSpPr>
      <p:grpSpPr>
        <a:xfrm>
          <a:off x="0" y="0"/>
          <a:ext cx="0" cy="0"/>
          <a:chOff x="0" y="0"/>
          <a:chExt cx="0" cy="0"/>
        </a:xfrm>
      </p:grpSpPr>
      <p:sp>
        <p:nvSpPr>
          <p:cNvPr name="AutoShape 2" id="2"/>
          <p:cNvSpPr/>
          <p:nvPr/>
        </p:nvSpPr>
        <p:spPr>
          <a:xfrm rot="0">
            <a:off x="534891" y="537266"/>
            <a:ext cx="17218217" cy="9212469"/>
          </a:xfrm>
          <a:prstGeom prst="rect">
            <a:avLst/>
          </a:prstGeom>
          <a:solidFill>
            <a:srgbClr val="7ED957"/>
          </a:solidFill>
        </p:spPr>
      </p:sp>
      <p:pic>
        <p:nvPicPr>
          <p:cNvPr name="Picture 3" id="3"/>
          <p:cNvPicPr>
            <a:picLocks noChangeAspect="true"/>
          </p:cNvPicPr>
          <p:nvPr/>
        </p:nvPicPr>
        <p:blipFill>
          <a:blip r:embed="rId2"/>
          <a:srcRect l="0" t="0" r="0" b="0"/>
          <a:stretch>
            <a:fillRect/>
          </a:stretch>
        </p:blipFill>
        <p:spPr>
          <a:xfrm flipH="false" flipV="false" rot="0">
            <a:off x="1028700" y="1336216"/>
            <a:ext cx="16367324" cy="7678713"/>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534891" y="537266"/>
            <a:ext cx="17218217" cy="9212469"/>
          </a:xfrm>
          <a:prstGeom prst="rect">
            <a:avLst/>
          </a:prstGeom>
          <a:solidFill>
            <a:srgbClr val="2F70B0"/>
          </a:solidFill>
        </p:spPr>
      </p:sp>
      <p:pic>
        <p:nvPicPr>
          <p:cNvPr name="Picture 3" id="3"/>
          <p:cNvPicPr>
            <a:picLocks noChangeAspect="true"/>
          </p:cNvPicPr>
          <p:nvPr/>
        </p:nvPicPr>
        <p:blipFill>
          <a:blip r:embed="rId2"/>
          <a:srcRect l="0" t="1733" r="0" b="1733"/>
          <a:stretch>
            <a:fillRect/>
          </a:stretch>
        </p:blipFill>
        <p:spPr>
          <a:xfrm flipH="false" flipV="false" rot="0">
            <a:off x="849564" y="1339307"/>
            <a:ext cx="16677190" cy="448713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p:cSld>
    <p:bg>
      <p:bgPr>
        <a:solidFill>
          <a:srgbClr val="09A258"/>
        </a:solidFill>
      </p:bgPr>
    </p:bg>
    <p:spTree>
      <p:nvGrpSpPr>
        <p:cNvPr id="1" name=""/>
        <p:cNvGrpSpPr/>
        <p:nvPr/>
      </p:nvGrpSpPr>
      <p:grpSpPr>
        <a:xfrm>
          <a:off x="0" y="0"/>
          <a:ext cx="0" cy="0"/>
          <a:chOff x="0" y="0"/>
          <a:chExt cx="0" cy="0"/>
        </a:xfrm>
      </p:grpSpPr>
      <p:sp>
        <p:nvSpPr>
          <p:cNvPr name="AutoShape 2" id="2"/>
          <p:cNvSpPr/>
          <p:nvPr/>
        </p:nvSpPr>
        <p:spPr>
          <a:xfrm rot="0">
            <a:off x="534891" y="537266"/>
            <a:ext cx="17218217" cy="9212469"/>
          </a:xfrm>
          <a:prstGeom prst="rect">
            <a:avLst/>
          </a:prstGeom>
          <a:solidFill>
            <a:srgbClr val="D7FDA8"/>
          </a:solidFill>
        </p:spPr>
      </p:sp>
      <p:graphicFrame>
        <p:nvGraphicFramePr>
          <p:cNvPr name="Table 3" id="3"/>
          <p:cNvGraphicFramePr>
            <a:graphicFrameLocks noGrp="true"/>
          </p:cNvGraphicFramePr>
          <p:nvPr/>
        </p:nvGraphicFramePr>
        <p:xfrm>
          <a:off x="1319209" y="2706128"/>
          <a:ext cx="15649582" cy="5894046"/>
        </p:xfrm>
        <a:graphic>
          <a:graphicData uri="http://schemas.openxmlformats.org/drawingml/2006/table">
            <a:tbl>
              <a:tblPr/>
              <a:tblGrid>
                <a:gridCol w="5299523"/>
                <a:gridCol w="1814665"/>
                <a:gridCol w="1393675"/>
                <a:gridCol w="1510617"/>
                <a:gridCol w="1697723"/>
                <a:gridCol w="2025160"/>
                <a:gridCol w="1908218"/>
              </a:tblGrid>
              <a:tr h="1851097">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SUBYEK</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2</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3</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4</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5</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6</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51097">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KELOMPOK 1</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14,3</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11,8</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13,7</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12, 9</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13,3</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12,8</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1851">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KELOMPOK  2</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15, 7</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12,2</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15,3</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14, 5</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15,1</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p>
                      <a:pPr>
                        <a:lnSpc>
                          <a:spcPts val="3499"/>
                        </a:lnSpc>
                      </a:pPr>
                      <a:r>
                        <a:rPr lang="en-US" sz="2499">
                          <a:solidFill>
                            <a:srgbClr val="000000"/>
                          </a:solidFill>
                          <a:latin typeface="Montserrat Classic Bold"/>
                        </a:rPr>
                        <a:t>      13,6</a:t>
                      </a:r>
                    </a:p>
                    <a:p>
                      <a:pPr>
                        <a:lnSpc>
                          <a:spcPts val="3499"/>
                        </a:lnSpc>
                      </a:pPr>
                      <a:r>
                        <a:rPr lang="en-US" sz="2499">
                          <a:solidFill>
                            <a:srgbClr val="000000"/>
                          </a:solidFill>
                          <a:latin typeface="Montserrat Classic Bold"/>
                        </a:rPr>
                        <a:t>  </a:t>
                      </a:r>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5293845" y="1252867"/>
            <a:ext cx="7272988" cy="602995"/>
          </a:xfrm>
          <a:prstGeom prst="rect">
            <a:avLst/>
          </a:prstGeom>
        </p:spPr>
        <p:txBody>
          <a:bodyPr anchor="t" rtlCol="false" tIns="0" lIns="0" bIns="0" rIns="0">
            <a:spAutoFit/>
          </a:bodyPr>
          <a:lstStyle/>
          <a:p>
            <a:pPr algn="ctr">
              <a:lnSpc>
                <a:spcPts val="4686"/>
              </a:lnSpc>
              <a:spcBef>
                <a:spcPct val="0"/>
              </a:spcBef>
            </a:pPr>
            <a:r>
              <a:rPr lang="en-US" sz="4299" spc="429">
                <a:solidFill>
                  <a:srgbClr val="000000"/>
                </a:solidFill>
                <a:latin typeface="Montserrat Classic"/>
              </a:rPr>
              <a:t>LATIHAN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3277" y="-581893"/>
            <a:ext cx="11818622" cy="11818622"/>
          </a:xfrm>
          <a:prstGeom prst="rect">
            <a:avLst/>
          </a:prstGeom>
        </p:spPr>
      </p:pic>
      <p:pic>
        <p:nvPicPr>
          <p:cNvPr name="Picture 3" id="3"/>
          <p:cNvPicPr>
            <a:picLocks noChangeAspect="true"/>
          </p:cNvPicPr>
          <p:nvPr/>
        </p:nvPicPr>
        <p:blipFill>
          <a:blip r:embed="rId4"/>
          <a:srcRect l="1320" t="0" r="1320" b="1027"/>
          <a:stretch>
            <a:fillRect/>
          </a:stretch>
        </p:blipFill>
        <p:spPr>
          <a:xfrm flipH="false" flipV="false" rot="0">
            <a:off x="-178894" y="-190500"/>
            <a:ext cx="4759670" cy="8563894"/>
          </a:xfrm>
          <a:prstGeom prst="rect">
            <a:avLst/>
          </a:prstGeom>
        </p:spPr>
      </p:pic>
      <p:pic>
        <p:nvPicPr>
          <p:cNvPr name="Picture 4" id="4"/>
          <p:cNvPicPr>
            <a:picLocks noChangeAspect="true"/>
          </p:cNvPicPr>
          <p:nvPr/>
        </p:nvPicPr>
        <p:blipFill>
          <a:blip r:embed="rId5"/>
          <a:srcRect l="0" t="31919" r="0" b="31919"/>
          <a:stretch>
            <a:fillRect/>
          </a:stretch>
        </p:blipFill>
        <p:spPr>
          <a:xfrm flipH="false" flipV="false" rot="0">
            <a:off x="6985000" y="7894283"/>
            <a:ext cx="4800600" cy="3086100"/>
          </a:xfrm>
          <a:prstGeom prst="rect">
            <a:avLst/>
          </a:prstGeom>
        </p:spPr>
      </p:pic>
      <p:sp>
        <p:nvSpPr>
          <p:cNvPr name="TextBox 5" id="5"/>
          <p:cNvSpPr txBox="true"/>
          <p:nvPr/>
        </p:nvSpPr>
        <p:spPr>
          <a:xfrm rot="0">
            <a:off x="13261624" y="5758883"/>
            <a:ext cx="5671846" cy="5065333"/>
          </a:xfrm>
          <a:prstGeom prst="rect">
            <a:avLst/>
          </a:prstGeom>
        </p:spPr>
        <p:txBody>
          <a:bodyPr anchor="t" rtlCol="false" tIns="0" lIns="0" bIns="0" rIns="0">
            <a:spAutoFit/>
          </a:bodyPr>
          <a:lstStyle/>
          <a:p>
            <a:pP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a:t>
            </a:r>
          </a:p>
        </p:txBody>
      </p:sp>
      <p:sp>
        <p:nvSpPr>
          <p:cNvPr name="AutoShape 6" id="6"/>
          <p:cNvSpPr/>
          <p:nvPr/>
        </p:nvSpPr>
        <p:spPr>
          <a:xfrm rot="0">
            <a:off x="720160" y="436170"/>
            <a:ext cx="17035690" cy="9191410"/>
          </a:xfrm>
          <a:prstGeom prst="rect">
            <a:avLst/>
          </a:prstGeom>
          <a:solidFill>
            <a:srgbClr val="D9D9D9"/>
          </a:solidFill>
        </p:spPr>
      </p:sp>
      <p:sp>
        <p:nvSpPr>
          <p:cNvPr name="TextBox 7" id="7"/>
          <p:cNvSpPr txBox="true"/>
          <p:nvPr/>
        </p:nvSpPr>
        <p:spPr>
          <a:xfrm rot="0">
            <a:off x="1347839" y="1588668"/>
            <a:ext cx="15780333" cy="6924514"/>
          </a:xfrm>
          <a:prstGeom prst="rect">
            <a:avLst/>
          </a:prstGeom>
        </p:spPr>
        <p:txBody>
          <a:bodyPr anchor="t" rtlCol="false" tIns="0" lIns="0" bIns="0" rIns="0">
            <a:spAutoFit/>
          </a:bodyPr>
          <a:lstStyle/>
          <a:p>
            <a:pPr>
              <a:lnSpc>
                <a:spcPts val="4446"/>
              </a:lnSpc>
              <a:spcBef>
                <a:spcPct val="0"/>
              </a:spcBef>
            </a:pPr>
            <a:r>
              <a:rPr lang="en-US" sz="4079" spc="407">
                <a:solidFill>
                  <a:srgbClr val="000000"/>
                </a:solidFill>
                <a:latin typeface="Argent"/>
              </a:rPr>
              <a:t>PADA UJI -T TERDAPAT DUA VARIAN HIPOTESA YANG DIGUNAKAN.</a:t>
            </a:r>
          </a:p>
          <a:p>
            <a:pPr>
              <a:lnSpc>
                <a:spcPts val="4446"/>
              </a:lnSpc>
              <a:spcBef>
                <a:spcPct val="0"/>
              </a:spcBef>
            </a:pPr>
            <a:r>
              <a:rPr lang="en-US" sz="4079" spc="407">
                <a:solidFill>
                  <a:srgbClr val="000000"/>
                </a:solidFill>
                <a:latin typeface="Argent"/>
              </a:rPr>
              <a:t>• HIPOTESA NOL (HO) ARTINYA PERBEDAAN SEBENARNYA</a:t>
            </a:r>
          </a:p>
          <a:p>
            <a:pPr>
              <a:lnSpc>
                <a:spcPts val="4446"/>
              </a:lnSpc>
              <a:spcBef>
                <a:spcPct val="0"/>
              </a:spcBef>
            </a:pPr>
            <a:r>
              <a:rPr lang="en-US" sz="4079" spc="407">
                <a:solidFill>
                  <a:srgbClr val="000000"/>
                </a:solidFill>
                <a:latin typeface="Argent"/>
              </a:rPr>
              <a:t>   ANTARA RATA-RATA DUA KELOMPOK ADALAH NOL.</a:t>
            </a:r>
          </a:p>
          <a:p>
            <a:pPr>
              <a:lnSpc>
                <a:spcPts val="4446"/>
              </a:lnSpc>
              <a:spcBef>
                <a:spcPct val="0"/>
              </a:spcBef>
            </a:pPr>
            <a:r>
              <a:rPr lang="en-US" sz="4079" spc="407">
                <a:solidFill>
                  <a:srgbClr val="000000"/>
                </a:solidFill>
                <a:latin typeface="Argent"/>
              </a:rPr>
              <a:t>• HIPOTESA ALTERNATIF BAHWA PERBEDAAN</a:t>
            </a:r>
          </a:p>
          <a:p>
            <a:pPr>
              <a:lnSpc>
                <a:spcPts val="4446"/>
              </a:lnSpc>
              <a:spcBef>
                <a:spcPct val="0"/>
              </a:spcBef>
            </a:pPr>
            <a:r>
              <a:rPr lang="en-US" sz="4079" spc="407">
                <a:solidFill>
                  <a:srgbClr val="000000"/>
                </a:solidFill>
                <a:latin typeface="Argent"/>
              </a:rPr>
              <a:t>   SEBENARNYA BERBEDA DARI NOL ATAU TIDAK SAMA</a:t>
            </a:r>
          </a:p>
          <a:p>
            <a:pPr>
              <a:lnSpc>
                <a:spcPts val="5711"/>
              </a:lnSpc>
            </a:pPr>
            <a:r>
              <a:rPr lang="en-US" sz="4079" spc="407">
                <a:solidFill>
                  <a:srgbClr val="000000"/>
                </a:solidFill>
                <a:latin typeface="Argent"/>
              </a:rPr>
              <a:t>   DENGAN NOL</a:t>
            </a:r>
          </a:p>
          <a:p>
            <a:pPr>
              <a:lnSpc>
                <a:spcPts val="4446"/>
              </a:lnSpc>
              <a:spcBef>
                <a:spcPct val="0"/>
              </a:spcBef>
            </a:pPr>
            <a:r>
              <a:rPr lang="en-US" sz="4079" spc="407">
                <a:solidFill>
                  <a:srgbClr val="000000"/>
                </a:solidFill>
                <a:latin typeface="Argent"/>
              </a:rPr>
              <a:t>JADI BISA DI KATAKAN BAHWA DEFINISI UJI-T ADALAH METODE UJI STATISTIKA INFERENSIAL YANG DIGUNAKAN  UNTUK MENENTUKAN APAKAH ADA PERBEDAAN YANG SIGNIFIKAN ANTARA RATA-RATA DUA BUAH DATA KELOMPOK TERKAIT DALAM FITUR- FITUR TERTENTU.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70B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153423" y="-3689209"/>
            <a:ext cx="11818622" cy="11818622"/>
          </a:xfrm>
          <a:prstGeom prst="rect">
            <a:avLst/>
          </a:prstGeom>
        </p:spPr>
      </p:pic>
      <p:sp>
        <p:nvSpPr>
          <p:cNvPr name="TextBox 3" id="3"/>
          <p:cNvSpPr txBox="true"/>
          <p:nvPr/>
        </p:nvSpPr>
        <p:spPr>
          <a:xfrm rot="0">
            <a:off x="-216293" y="6177145"/>
            <a:ext cx="6414342" cy="4674304"/>
          </a:xfrm>
          <a:prstGeom prst="rect">
            <a:avLst/>
          </a:prstGeom>
        </p:spPr>
        <p:txBody>
          <a:bodyPr anchor="t" rtlCol="false" tIns="0" lIns="0" bIns="0" rIns="0">
            <a:spAutoFit/>
          </a:bodyPr>
          <a:lstStyle/>
          <a:p>
            <a:pPr algn="r">
              <a:lnSpc>
                <a:spcPts val="3094"/>
              </a:lnSpc>
            </a:pPr>
            <a:r>
              <a:rPr lang="en-US" sz="2210" spc="391">
                <a:solidFill>
                  <a:srgbClr val="371A9F"/>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a:t>
            </a:r>
          </a:p>
        </p:txBody>
      </p:sp>
      <p:sp>
        <p:nvSpPr>
          <p:cNvPr name="AutoShape 4" id="4"/>
          <p:cNvSpPr/>
          <p:nvPr/>
        </p:nvSpPr>
        <p:spPr>
          <a:xfrm rot="0">
            <a:off x="910837" y="806615"/>
            <a:ext cx="16697900" cy="8451685"/>
          </a:xfrm>
          <a:prstGeom prst="rect">
            <a:avLst/>
          </a:prstGeom>
          <a:solidFill>
            <a:srgbClr val="5CE1E6"/>
          </a:solidFill>
        </p:spPr>
      </p:sp>
      <p:pic>
        <p:nvPicPr>
          <p:cNvPr name="Picture 5" id="5"/>
          <p:cNvPicPr>
            <a:picLocks noChangeAspect="true"/>
          </p:cNvPicPr>
          <p:nvPr/>
        </p:nvPicPr>
        <p:blipFill>
          <a:blip r:embed="rId4"/>
          <a:srcRect l="29778" t="0" r="2041" b="73712"/>
          <a:stretch>
            <a:fillRect/>
          </a:stretch>
        </p:blipFill>
        <p:spPr>
          <a:xfrm flipH="false" flipV="false" rot="0">
            <a:off x="16929473" y="9258300"/>
            <a:ext cx="1358527" cy="927083"/>
          </a:xfrm>
          <a:prstGeom prst="rect">
            <a:avLst/>
          </a:prstGeom>
        </p:spPr>
      </p:pic>
      <p:sp>
        <p:nvSpPr>
          <p:cNvPr name="TextBox 6" id="6"/>
          <p:cNvSpPr txBox="true"/>
          <p:nvPr/>
        </p:nvSpPr>
        <p:spPr>
          <a:xfrm rot="0">
            <a:off x="2164689" y="1827725"/>
            <a:ext cx="14190196" cy="6395393"/>
          </a:xfrm>
          <a:prstGeom prst="rect">
            <a:avLst/>
          </a:prstGeom>
        </p:spPr>
        <p:txBody>
          <a:bodyPr anchor="t" rtlCol="false" tIns="0" lIns="0" bIns="0" rIns="0">
            <a:spAutoFit/>
          </a:bodyPr>
          <a:lstStyle/>
          <a:p>
            <a:pPr>
              <a:lnSpc>
                <a:spcPts val="5683"/>
              </a:lnSpc>
            </a:pPr>
            <a:r>
              <a:rPr lang="en-US" sz="4030" spc="403">
                <a:solidFill>
                  <a:srgbClr val="737373"/>
                </a:solidFill>
                <a:latin typeface="Montserrat Classic"/>
              </a:rPr>
              <a:t>KAPAN UJI-T DI GUNAKAN ?</a:t>
            </a:r>
          </a:p>
          <a:p>
            <a:pPr>
              <a:lnSpc>
                <a:spcPts val="5683"/>
              </a:lnSpc>
            </a:pPr>
          </a:p>
          <a:p>
            <a:pPr>
              <a:lnSpc>
                <a:spcPts val="5683"/>
              </a:lnSpc>
            </a:pPr>
            <a:r>
              <a:rPr lang="en-US" sz="4030" spc="403">
                <a:solidFill>
                  <a:srgbClr val="737373"/>
                </a:solidFill>
                <a:latin typeface="Montserrat Classic"/>
              </a:rPr>
              <a:t>METODE UJI-T HANYA BISA DIGUNAKAN KETIKA INGIN MEMBANDINGKAN RATA-RATA DUA KELOMPOK DENGAN PERBANDINGAN BERPASANGAN. SEHINGGA JIKA TERNYATA DATA YANG INGIN ANDA BANDINGKAN LEBIH DARI DARI DUA KELOMPOK, UJI-T  TIDAK BISA DI TERAPKAN.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65256"/>
        </a:solidFill>
      </p:bgPr>
    </p:bg>
    <p:spTree>
      <p:nvGrpSpPr>
        <p:cNvPr id="1" name=""/>
        <p:cNvGrpSpPr/>
        <p:nvPr/>
      </p:nvGrpSpPr>
      <p:grpSpPr>
        <a:xfrm>
          <a:off x="0" y="0"/>
          <a:ext cx="0" cy="0"/>
          <a:chOff x="0" y="0"/>
          <a:chExt cx="0" cy="0"/>
        </a:xfrm>
      </p:grpSpPr>
      <p:sp>
        <p:nvSpPr>
          <p:cNvPr name="AutoShape 2" id="2"/>
          <p:cNvSpPr/>
          <p:nvPr/>
        </p:nvSpPr>
        <p:spPr>
          <a:xfrm rot="0">
            <a:off x="607344" y="573159"/>
            <a:ext cx="17094775" cy="9152053"/>
          </a:xfrm>
          <a:prstGeom prst="rect">
            <a:avLst/>
          </a:prstGeom>
          <a:solidFill>
            <a:srgbClr val="FDCCCD"/>
          </a:solidFill>
        </p:spPr>
      </p:sp>
      <p:sp>
        <p:nvSpPr>
          <p:cNvPr name="TextBox 3" id="3"/>
          <p:cNvSpPr txBox="true"/>
          <p:nvPr/>
        </p:nvSpPr>
        <p:spPr>
          <a:xfrm rot="0">
            <a:off x="1472267" y="942975"/>
            <a:ext cx="14388718" cy="8315325"/>
          </a:xfrm>
          <a:prstGeom prst="rect">
            <a:avLst/>
          </a:prstGeom>
        </p:spPr>
        <p:txBody>
          <a:bodyPr anchor="t" rtlCol="false" tIns="0" lIns="0" bIns="0" rIns="0">
            <a:spAutoFit/>
          </a:bodyPr>
          <a:lstStyle/>
          <a:p>
            <a:pPr>
              <a:lnSpc>
                <a:spcPts val="3896"/>
              </a:lnSpc>
            </a:pPr>
            <a:r>
              <a:rPr lang="en-US" sz="2546" spc="254">
                <a:solidFill>
                  <a:srgbClr val="000000"/>
                </a:solidFill>
                <a:latin typeface="Montserrat Classic"/>
              </a:rPr>
              <a:t>UJI T DILAKUKAN UNTUK MENGUJI HIPOTESIS PENELITIAN MENGENAI PENGARUH DARI MASING-MASING VARIABEL BEBAS SECARA PARSIAL TERHADAP VARIABEL TERIKAT.  UJI T (TEST T) ADALAH SALAH SATU TEST STATISTIK YANG DIPERGUNAKAN UNTUK MENGUJI KEBENARANATAU KEPALSUAN HIPOTESIS YANG MENYATAKAN BAHWA DIANTARA DUA BUAH MEAN SAMPEL YANG DIAMBIL SECARA RANDOM DARI POPULASI YANG SAMA, TIDAK TERDAPAT PERBEDAAN YANG SIGNIFIKAN (SUDJIONO, 2010). T-STATISTICS MERUPAKAN SUATU NILAI YANG DIGUNAKAN GUNA MELIHAT TINGKAT SIGNIFIKANSI PADA PENGUJIAN HIPOTESIS DENGAN CARA MENCARI NILAI T-STATISTICS MELALUI PROSEDUR BOOTSTRAPPING. PADA PENGUJIAN HIPOTESIS DAPAT DIKATAKAN SIGNIFIKAN KETIKA NILAI T-STATISTICS LEBIH BESAR DARI 1,96, SEDANGKAN JIKA NILAI T-STATISTICS KURANG DARI 1,96 MAKA DIANGGAP TIDAK SIGNIFIKAN (GHOZALI, 2016).</a:t>
            </a:r>
          </a:p>
          <a:p>
            <a:pPr>
              <a:lnSpc>
                <a:spcPts val="3896"/>
              </a:lnSpc>
            </a:pPr>
            <a:r>
              <a:rPr lang="en-US" sz="2546" spc="254">
                <a:solidFill>
                  <a:srgbClr val="000000"/>
                </a:solidFill>
                <a:latin typeface="Montserrat Classic"/>
              </a:rPr>
              <a:t>PENGAMBILAN KEPUTUSAN DILAKUKAN DENGAN MELIHAT NILAI SIGNIFIKANSI PADA TABEL COEFFICIENTS. BIASANYA DASAR PENGUJIAN HASIL REGRESI DILAKUKAN DENGAN TINGKAT KEPERCAYAAN SEBESAR 95% ATAU DENGAN TARAF SIGNIFIKANNYA SEBESAR 5% (Α = 0,05).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3B869"/>
        </a:solidFill>
      </p:bgPr>
    </p:bg>
    <p:spTree>
      <p:nvGrpSpPr>
        <p:cNvPr id="1" name=""/>
        <p:cNvGrpSpPr/>
        <p:nvPr/>
      </p:nvGrpSpPr>
      <p:grpSpPr>
        <a:xfrm>
          <a:off x="0" y="0"/>
          <a:ext cx="0" cy="0"/>
          <a:chOff x="0" y="0"/>
          <a:chExt cx="0" cy="0"/>
        </a:xfrm>
      </p:grpSpPr>
      <p:sp>
        <p:nvSpPr>
          <p:cNvPr name="AutoShape 2" id="2"/>
          <p:cNvSpPr/>
          <p:nvPr/>
        </p:nvSpPr>
        <p:spPr>
          <a:xfrm rot="0">
            <a:off x="607344" y="573159"/>
            <a:ext cx="17094775" cy="9152053"/>
          </a:xfrm>
          <a:prstGeom prst="rect">
            <a:avLst/>
          </a:prstGeom>
          <a:solidFill>
            <a:srgbClr val="D7FDA8"/>
          </a:solidFill>
        </p:spPr>
      </p:sp>
      <p:sp>
        <p:nvSpPr>
          <p:cNvPr name="TextBox 3" id="3"/>
          <p:cNvSpPr txBox="true"/>
          <p:nvPr/>
        </p:nvSpPr>
        <p:spPr>
          <a:xfrm rot="0">
            <a:off x="1353960" y="1066800"/>
            <a:ext cx="15187853" cy="8105677"/>
          </a:xfrm>
          <a:prstGeom prst="rect">
            <a:avLst/>
          </a:prstGeom>
        </p:spPr>
        <p:txBody>
          <a:bodyPr anchor="t" rtlCol="false" tIns="0" lIns="0" bIns="0" rIns="0">
            <a:spAutoFit/>
          </a:bodyPr>
          <a:lstStyle/>
          <a:p>
            <a:pPr>
              <a:lnSpc>
                <a:spcPts val="4625"/>
              </a:lnSpc>
              <a:spcBef>
                <a:spcPct val="0"/>
              </a:spcBef>
            </a:pPr>
            <a:r>
              <a:rPr lang="en-US" sz="4243" spc="424">
                <a:solidFill>
                  <a:srgbClr val="000000"/>
                </a:solidFill>
                <a:latin typeface="Montserrat Classic"/>
              </a:rPr>
              <a:t>ADAPUN KRITERIA DARI UJI STATISTIK T (GHOZALI, 2016) :</a:t>
            </a:r>
          </a:p>
          <a:p>
            <a:pPr>
              <a:lnSpc>
                <a:spcPts val="4625"/>
              </a:lnSpc>
              <a:spcBef>
                <a:spcPct val="0"/>
              </a:spcBef>
            </a:pPr>
          </a:p>
          <a:p>
            <a:pPr>
              <a:lnSpc>
                <a:spcPts val="4625"/>
              </a:lnSpc>
              <a:spcBef>
                <a:spcPct val="0"/>
              </a:spcBef>
            </a:pPr>
            <a:r>
              <a:rPr lang="en-US" sz="4243" spc="424">
                <a:solidFill>
                  <a:srgbClr val="000000"/>
                </a:solidFill>
                <a:latin typeface="Montserrat Classic"/>
              </a:rPr>
              <a:t>1. JIKA NILAI SIGNIFIKANSI UJI T &gt; 0,05 MAKA</a:t>
            </a:r>
          </a:p>
          <a:p>
            <a:pPr>
              <a:lnSpc>
                <a:spcPts val="4625"/>
              </a:lnSpc>
              <a:spcBef>
                <a:spcPct val="0"/>
              </a:spcBef>
            </a:pPr>
            <a:r>
              <a:rPr lang="en-US" sz="4243" spc="424">
                <a:solidFill>
                  <a:srgbClr val="000000"/>
                </a:solidFill>
                <a:latin typeface="Montserrat Classic"/>
              </a:rPr>
              <a:t>   H₀ DITERIMA DAN HA DITOLAK. ARTINYA</a:t>
            </a:r>
          </a:p>
          <a:p>
            <a:pPr>
              <a:lnSpc>
                <a:spcPts val="4625"/>
              </a:lnSpc>
              <a:spcBef>
                <a:spcPct val="0"/>
              </a:spcBef>
            </a:pPr>
            <a:r>
              <a:rPr lang="en-US" sz="4243" spc="424">
                <a:solidFill>
                  <a:srgbClr val="000000"/>
                </a:solidFill>
                <a:latin typeface="Montserrat Classic"/>
              </a:rPr>
              <a:t>   TIDAK ADA PENGARUH ANTARA VARIABEL</a:t>
            </a:r>
          </a:p>
          <a:p>
            <a:pPr>
              <a:lnSpc>
                <a:spcPts val="4625"/>
              </a:lnSpc>
              <a:spcBef>
                <a:spcPct val="0"/>
              </a:spcBef>
            </a:pPr>
            <a:r>
              <a:rPr lang="en-US" sz="4243" spc="424">
                <a:solidFill>
                  <a:srgbClr val="000000"/>
                </a:solidFill>
                <a:latin typeface="Montserrat Classic"/>
              </a:rPr>
              <a:t>   INDEPENDEN TERHADAP VARIABEL</a:t>
            </a:r>
          </a:p>
          <a:p>
            <a:pPr>
              <a:lnSpc>
                <a:spcPts val="4625"/>
              </a:lnSpc>
              <a:spcBef>
                <a:spcPct val="0"/>
              </a:spcBef>
            </a:pPr>
            <a:r>
              <a:rPr lang="en-US" sz="4243" spc="424">
                <a:solidFill>
                  <a:srgbClr val="000000"/>
                </a:solidFill>
                <a:latin typeface="Montserrat Classic"/>
              </a:rPr>
              <a:t>   DEPENDEN.</a:t>
            </a:r>
          </a:p>
          <a:p>
            <a:pPr>
              <a:lnSpc>
                <a:spcPts val="4625"/>
              </a:lnSpc>
              <a:spcBef>
                <a:spcPct val="0"/>
              </a:spcBef>
            </a:pPr>
          </a:p>
          <a:p>
            <a:pPr>
              <a:lnSpc>
                <a:spcPts val="4625"/>
              </a:lnSpc>
              <a:spcBef>
                <a:spcPct val="0"/>
              </a:spcBef>
            </a:pPr>
            <a:r>
              <a:rPr lang="en-US" sz="4243" spc="424">
                <a:solidFill>
                  <a:srgbClr val="000000"/>
                </a:solidFill>
                <a:latin typeface="Montserrat Classic"/>
              </a:rPr>
              <a:t>2. JIKA NILAI SIGNIFIKANSI UJI T &lt; 0,05 MAKA</a:t>
            </a:r>
          </a:p>
          <a:p>
            <a:pPr>
              <a:lnSpc>
                <a:spcPts val="4625"/>
              </a:lnSpc>
              <a:spcBef>
                <a:spcPct val="0"/>
              </a:spcBef>
            </a:pPr>
            <a:r>
              <a:rPr lang="en-US" sz="4243" spc="424">
                <a:solidFill>
                  <a:srgbClr val="000000"/>
                </a:solidFill>
                <a:latin typeface="Montserrat Classic"/>
              </a:rPr>
              <a:t>    H₀ DITOLAK DAN HA DITERIMA. ARTINYA</a:t>
            </a:r>
          </a:p>
          <a:p>
            <a:pPr>
              <a:lnSpc>
                <a:spcPts val="4625"/>
              </a:lnSpc>
              <a:spcBef>
                <a:spcPct val="0"/>
              </a:spcBef>
            </a:pPr>
            <a:r>
              <a:rPr lang="en-US" sz="4243" spc="424">
                <a:solidFill>
                  <a:srgbClr val="000000"/>
                </a:solidFill>
                <a:latin typeface="Montserrat Classic"/>
              </a:rPr>
              <a:t>    TERDAPAT PENGARUH ANTARA VARIABEL</a:t>
            </a:r>
          </a:p>
          <a:p>
            <a:pPr>
              <a:lnSpc>
                <a:spcPts val="4625"/>
              </a:lnSpc>
              <a:spcBef>
                <a:spcPct val="0"/>
              </a:spcBef>
            </a:pPr>
            <a:r>
              <a:rPr lang="en-US" sz="4243" spc="424">
                <a:solidFill>
                  <a:srgbClr val="000000"/>
                </a:solidFill>
                <a:latin typeface="Montserrat Classic"/>
              </a:rPr>
              <a:t>    INDEPENDEN TERHADAP VARIABEL</a:t>
            </a:r>
          </a:p>
          <a:p>
            <a:pPr>
              <a:lnSpc>
                <a:spcPts val="4625"/>
              </a:lnSpc>
              <a:spcBef>
                <a:spcPct val="0"/>
              </a:spcBef>
            </a:pPr>
            <a:r>
              <a:rPr lang="en-US" sz="4243" spc="424">
                <a:solidFill>
                  <a:srgbClr val="000000"/>
                </a:solidFill>
                <a:latin typeface="Montserrat Classic"/>
              </a:rPr>
              <a:t>    DEPENDEN.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CE1E6"/>
        </a:solidFill>
      </p:bgPr>
    </p:bg>
    <p:spTree>
      <p:nvGrpSpPr>
        <p:cNvPr id="1" name=""/>
        <p:cNvGrpSpPr/>
        <p:nvPr/>
      </p:nvGrpSpPr>
      <p:grpSpPr>
        <a:xfrm>
          <a:off x="0" y="0"/>
          <a:ext cx="0" cy="0"/>
          <a:chOff x="0" y="0"/>
          <a:chExt cx="0" cy="0"/>
        </a:xfrm>
      </p:grpSpPr>
      <p:sp>
        <p:nvSpPr>
          <p:cNvPr name="AutoShape 2" id="2"/>
          <p:cNvSpPr/>
          <p:nvPr/>
        </p:nvSpPr>
        <p:spPr>
          <a:xfrm rot="0">
            <a:off x="607344" y="573159"/>
            <a:ext cx="17094775" cy="9152053"/>
          </a:xfrm>
          <a:prstGeom prst="rect">
            <a:avLst/>
          </a:prstGeom>
          <a:solidFill>
            <a:srgbClr val="371A9F"/>
          </a:solidFill>
        </p:spPr>
      </p:sp>
      <p:pic>
        <p:nvPicPr>
          <p:cNvPr name="Picture 3" id="3"/>
          <p:cNvPicPr>
            <a:picLocks noChangeAspect="true"/>
          </p:cNvPicPr>
          <p:nvPr/>
        </p:nvPicPr>
        <p:blipFill>
          <a:blip r:embed="rId2"/>
          <a:srcRect l="0" t="2511" r="0" b="2511"/>
          <a:stretch>
            <a:fillRect/>
          </a:stretch>
        </p:blipFill>
        <p:spPr>
          <a:xfrm flipH="false" flipV="false" rot="0">
            <a:off x="2404862" y="1028700"/>
            <a:ext cx="13478276" cy="8056625"/>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3737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3277" y="-581893"/>
            <a:ext cx="11818622" cy="11818622"/>
          </a:xfrm>
          <a:prstGeom prst="rect">
            <a:avLst/>
          </a:prstGeom>
        </p:spPr>
      </p:pic>
      <p:pic>
        <p:nvPicPr>
          <p:cNvPr name="Picture 3" id="3"/>
          <p:cNvPicPr>
            <a:picLocks noChangeAspect="true"/>
          </p:cNvPicPr>
          <p:nvPr/>
        </p:nvPicPr>
        <p:blipFill>
          <a:blip r:embed="rId4"/>
          <a:srcRect l="1320" t="0" r="1320" b="1027"/>
          <a:stretch>
            <a:fillRect/>
          </a:stretch>
        </p:blipFill>
        <p:spPr>
          <a:xfrm flipH="false" flipV="false" rot="0">
            <a:off x="-178894" y="-190500"/>
            <a:ext cx="4759670" cy="8563894"/>
          </a:xfrm>
          <a:prstGeom prst="rect">
            <a:avLst/>
          </a:prstGeom>
        </p:spPr>
      </p:pic>
      <p:pic>
        <p:nvPicPr>
          <p:cNvPr name="Picture 4" id="4"/>
          <p:cNvPicPr>
            <a:picLocks noChangeAspect="true"/>
          </p:cNvPicPr>
          <p:nvPr/>
        </p:nvPicPr>
        <p:blipFill>
          <a:blip r:embed="rId5"/>
          <a:srcRect l="0" t="31919" r="0" b="31919"/>
          <a:stretch>
            <a:fillRect/>
          </a:stretch>
        </p:blipFill>
        <p:spPr>
          <a:xfrm flipH="false" flipV="false" rot="0">
            <a:off x="6985000" y="7894283"/>
            <a:ext cx="4800600" cy="3086100"/>
          </a:xfrm>
          <a:prstGeom prst="rect">
            <a:avLst/>
          </a:prstGeom>
        </p:spPr>
      </p:pic>
      <p:sp>
        <p:nvSpPr>
          <p:cNvPr name="TextBox 5" id="5"/>
          <p:cNvSpPr txBox="true"/>
          <p:nvPr/>
        </p:nvSpPr>
        <p:spPr>
          <a:xfrm rot="0">
            <a:off x="13261624" y="5758883"/>
            <a:ext cx="5671846" cy="5065333"/>
          </a:xfrm>
          <a:prstGeom prst="rect">
            <a:avLst/>
          </a:prstGeom>
        </p:spPr>
        <p:txBody>
          <a:bodyPr anchor="t" rtlCol="false" tIns="0" lIns="0" bIns="0" rIns="0">
            <a:spAutoFit/>
          </a:bodyPr>
          <a:lstStyle/>
          <a:p>
            <a:pP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a:t>
            </a:r>
          </a:p>
        </p:txBody>
      </p:sp>
      <p:sp>
        <p:nvSpPr>
          <p:cNvPr name="AutoShape 6" id="6"/>
          <p:cNvSpPr/>
          <p:nvPr/>
        </p:nvSpPr>
        <p:spPr>
          <a:xfrm rot="0">
            <a:off x="441509" y="616128"/>
            <a:ext cx="17404982" cy="9422579"/>
          </a:xfrm>
          <a:prstGeom prst="rect">
            <a:avLst/>
          </a:prstGeom>
          <a:solidFill>
            <a:srgbClr val="D9D9D9"/>
          </a:solidFill>
        </p:spPr>
      </p:sp>
      <p:pic>
        <p:nvPicPr>
          <p:cNvPr name="Picture 7" id="7"/>
          <p:cNvPicPr>
            <a:picLocks noChangeAspect="true"/>
          </p:cNvPicPr>
          <p:nvPr/>
        </p:nvPicPr>
        <p:blipFill>
          <a:blip r:embed="rId6"/>
          <a:srcRect l="0" t="549" r="0" b="549"/>
          <a:stretch>
            <a:fillRect/>
          </a:stretch>
        </p:blipFill>
        <p:spPr>
          <a:xfrm flipH="false" flipV="false" rot="0">
            <a:off x="1545879" y="4091447"/>
            <a:ext cx="14871192" cy="5648411"/>
          </a:xfrm>
          <a:prstGeom prst="rect">
            <a:avLst/>
          </a:prstGeom>
        </p:spPr>
      </p:pic>
      <p:sp>
        <p:nvSpPr>
          <p:cNvPr name="TextBox 8" id="8"/>
          <p:cNvSpPr txBox="true"/>
          <p:nvPr/>
        </p:nvSpPr>
        <p:spPr>
          <a:xfrm rot="0">
            <a:off x="1189344" y="1057275"/>
            <a:ext cx="11591313" cy="1534541"/>
          </a:xfrm>
          <a:prstGeom prst="rect">
            <a:avLst/>
          </a:prstGeom>
        </p:spPr>
        <p:txBody>
          <a:bodyPr anchor="t" rtlCol="false" tIns="0" lIns="0" bIns="0" rIns="0">
            <a:spAutoFit/>
          </a:bodyPr>
          <a:lstStyle/>
          <a:p>
            <a:pPr>
              <a:lnSpc>
                <a:spcPts val="3051"/>
              </a:lnSpc>
              <a:spcBef>
                <a:spcPct val="0"/>
              </a:spcBef>
            </a:pPr>
            <a:r>
              <a:rPr lang="en-US" sz="2799" spc="279">
                <a:solidFill>
                  <a:srgbClr val="000000"/>
                </a:solidFill>
                <a:latin typeface="Montserrat Classic"/>
              </a:rPr>
              <a:t>4. HASIL PENGUJIAN HIPOTESIS (UJI T) PADA TABEL</a:t>
            </a:r>
          </a:p>
          <a:p>
            <a:pPr>
              <a:lnSpc>
                <a:spcPts val="3051"/>
              </a:lnSpc>
              <a:spcBef>
                <a:spcPct val="0"/>
              </a:spcBef>
            </a:pPr>
            <a:r>
              <a:rPr lang="en-US" sz="2799" spc="279">
                <a:solidFill>
                  <a:srgbClr val="000000"/>
                </a:solidFill>
                <a:latin typeface="Montserrat Classic"/>
              </a:rPr>
              <a:t>    DIATAS MENUNJUKKAN BAHWA NILAI SIGNIFIKANSI</a:t>
            </a:r>
          </a:p>
          <a:p>
            <a:pPr>
              <a:lnSpc>
                <a:spcPts val="3051"/>
              </a:lnSpc>
              <a:spcBef>
                <a:spcPct val="0"/>
              </a:spcBef>
            </a:pPr>
            <a:r>
              <a:rPr lang="en-US" sz="2799" spc="279">
                <a:solidFill>
                  <a:srgbClr val="000000"/>
                </a:solidFill>
                <a:latin typeface="Montserrat Classic"/>
              </a:rPr>
              <a:t>    VARIABEL INVENTORY INTENSITY YAITU SEBESAR</a:t>
            </a:r>
          </a:p>
          <a:p>
            <a:pPr>
              <a:lnSpc>
                <a:spcPts val="3051"/>
              </a:lnSpc>
              <a:spcBef>
                <a:spcPct val="0"/>
              </a:spcBef>
            </a:pPr>
            <a:r>
              <a:rPr lang="en-US" sz="2799" spc="279">
                <a:solidFill>
                  <a:srgbClr val="000000"/>
                </a:solidFill>
                <a:latin typeface="Montserrat Classic"/>
              </a:rPr>
              <a:t>    0,007 YANG DIMANA LEBIH KECIL DARI 0,05.</a:t>
            </a:r>
          </a:p>
        </p:txBody>
      </p:sp>
      <p:sp>
        <p:nvSpPr>
          <p:cNvPr name="TextBox 9" id="9"/>
          <p:cNvSpPr txBox="true"/>
          <p:nvPr/>
        </p:nvSpPr>
        <p:spPr>
          <a:xfrm rot="0">
            <a:off x="1735488" y="2620391"/>
            <a:ext cx="11815573" cy="1153541"/>
          </a:xfrm>
          <a:prstGeom prst="rect">
            <a:avLst/>
          </a:prstGeom>
        </p:spPr>
        <p:txBody>
          <a:bodyPr anchor="t" rtlCol="false" tIns="0" lIns="0" bIns="0" rIns="0">
            <a:spAutoFit/>
          </a:bodyPr>
          <a:lstStyle/>
          <a:p>
            <a:pPr>
              <a:lnSpc>
                <a:spcPts val="3051"/>
              </a:lnSpc>
              <a:spcBef>
                <a:spcPct val="0"/>
              </a:spcBef>
            </a:pPr>
            <a:r>
              <a:rPr lang="en-US" sz="2799" spc="279">
                <a:solidFill>
                  <a:srgbClr val="000000"/>
                </a:solidFill>
                <a:latin typeface="Montserrat Classic"/>
              </a:rPr>
              <a:t>HAL TERSEBUT MENUNJUKKAN BAHWA VARIABEL INVENTORY INTENSITY MEMILIKI PENGARUH TERHADAP AGRESIVITAS PAJAK.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534891" y="537266"/>
            <a:ext cx="17218217" cy="9212469"/>
          </a:xfrm>
          <a:prstGeom prst="rect">
            <a:avLst/>
          </a:prstGeom>
          <a:solidFill>
            <a:srgbClr val="D9D9D9"/>
          </a:solidFill>
        </p:spPr>
      </p:sp>
      <p:pic>
        <p:nvPicPr>
          <p:cNvPr name="Picture 3" id="3"/>
          <p:cNvPicPr>
            <a:picLocks noChangeAspect="true"/>
          </p:cNvPicPr>
          <p:nvPr/>
        </p:nvPicPr>
        <p:blipFill>
          <a:blip r:embed="rId2"/>
          <a:srcRect l="1200" t="2945" r="1200" b="0"/>
          <a:stretch>
            <a:fillRect/>
          </a:stretch>
        </p:blipFill>
        <p:spPr>
          <a:xfrm flipH="false" flipV="false" rot="0">
            <a:off x="764802" y="707720"/>
            <a:ext cx="16040236" cy="4513726"/>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534891" y="537266"/>
            <a:ext cx="17218217" cy="9212469"/>
          </a:xfrm>
          <a:prstGeom prst="rect">
            <a:avLst/>
          </a:prstGeom>
          <a:solidFill>
            <a:srgbClr val="E99AD1"/>
          </a:solidFill>
        </p:spPr>
      </p:sp>
      <p:pic>
        <p:nvPicPr>
          <p:cNvPr name="Picture 3" id="3"/>
          <p:cNvPicPr>
            <a:picLocks noChangeAspect="true"/>
          </p:cNvPicPr>
          <p:nvPr/>
        </p:nvPicPr>
        <p:blipFill>
          <a:blip r:embed="rId2"/>
          <a:srcRect l="289" t="0" r="289" b="0"/>
          <a:stretch>
            <a:fillRect/>
          </a:stretch>
        </p:blipFill>
        <p:spPr>
          <a:xfrm flipH="false" flipV="false" rot="0">
            <a:off x="2343881" y="842534"/>
            <a:ext cx="12721859" cy="86019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DAFiSqseOA0</dc:identifier>
  <dcterms:modified xsi:type="dcterms:W3CDTF">2011-08-01T06:04:30Z</dcterms:modified>
  <cp:revision>1</cp:revision>
  <dc:title>Uji beda ( uji t )</dc:title>
</cp:coreProperties>
</file>